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2" r:id="rId2"/>
  </p:sldMasterIdLst>
  <p:notesMasterIdLst>
    <p:notesMasterId r:id="rId28"/>
  </p:notesMasterIdLst>
  <p:sldIdLst>
    <p:sldId id="548" r:id="rId3"/>
    <p:sldId id="552" r:id="rId4"/>
    <p:sldId id="553" r:id="rId5"/>
    <p:sldId id="554" r:id="rId6"/>
    <p:sldId id="555" r:id="rId7"/>
    <p:sldId id="556" r:id="rId8"/>
    <p:sldId id="557" r:id="rId9"/>
    <p:sldId id="558" r:id="rId10"/>
    <p:sldId id="559" r:id="rId11"/>
    <p:sldId id="560" r:id="rId12"/>
    <p:sldId id="561" r:id="rId13"/>
    <p:sldId id="562" r:id="rId14"/>
    <p:sldId id="563" r:id="rId15"/>
    <p:sldId id="564" r:id="rId16"/>
    <p:sldId id="565" r:id="rId17"/>
    <p:sldId id="566" r:id="rId18"/>
    <p:sldId id="567" r:id="rId19"/>
    <p:sldId id="568" r:id="rId20"/>
    <p:sldId id="569" r:id="rId21"/>
    <p:sldId id="570" r:id="rId22"/>
    <p:sldId id="571" r:id="rId23"/>
    <p:sldId id="572" r:id="rId24"/>
    <p:sldId id="573" r:id="rId25"/>
    <p:sldId id="574" r:id="rId26"/>
    <p:sldId id="5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59" d="100"/>
          <a:sy n="59" d="100"/>
        </p:scale>
        <p:origin x="144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70192-259E-4B69-98FD-70C7043C4D88}" type="datetimeFigureOut">
              <a:rPr lang="en-US" smtClean="0"/>
              <a:pPr/>
              <a:t>6/17/2022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16D9C-1955-4412-97E1-74B7BBFC2F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Freeform 2"/>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 name="Freeform 3"/>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457200" y="1752600"/>
            <a:ext cx="6629400" cy="2590800"/>
          </a:xfrm>
        </p:spPr>
        <p:txBody>
          <a:bodyPr anchor="t"/>
          <a:lstStyle>
            <a:lvl1pPr algn="ct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5" name="Date Placeholder 29"/>
          <p:cNvSpPr>
            <a:spLocks noGrp="1"/>
          </p:cNvSpPr>
          <p:nvPr>
            <p:ph type="dt" sz="half" idx="10"/>
          </p:nvPr>
        </p:nvSpPr>
        <p:spPr/>
        <p:txBody>
          <a:bodyPr/>
          <a:lstStyle>
            <a:lvl1pPr>
              <a:defRPr b="1">
                <a:solidFill>
                  <a:schemeClr val="tx1"/>
                </a:solidFill>
              </a:defRPr>
            </a:lvl1pPr>
          </a:lstStyle>
          <a:p>
            <a:pPr>
              <a:defRPr/>
            </a:pPr>
            <a:r>
              <a:rPr lang="en-US"/>
              <a:t>Prepared By : Dr K RAJENDRA PRASAD, PROFESSOR, DEPT. OF CSE , RGMCET (Autonomous), Nandyal</a:t>
            </a:r>
          </a:p>
        </p:txBody>
      </p:sp>
      <p:sp>
        <p:nvSpPr>
          <p:cNvPr id="6" name="Footer Placeholder 18"/>
          <p:cNvSpPr>
            <a:spLocks noGrp="1"/>
          </p:cNvSpPr>
          <p:nvPr>
            <p:ph type="ftr" sz="quarter" idx="11"/>
          </p:nvPr>
        </p:nvSpPr>
        <p:spPr/>
        <p:txBody>
          <a:bodyPr/>
          <a:lstStyle>
            <a:lvl1pPr>
              <a:defRPr b="1">
                <a:solidFill>
                  <a:schemeClr val="tx1"/>
                </a:solidFill>
              </a:defRPr>
            </a:lvl1pPr>
          </a:lstStyle>
          <a:p>
            <a:pPr>
              <a:defRPr/>
            </a:pPr>
            <a:endParaRPr lang="en-US"/>
          </a:p>
        </p:txBody>
      </p:sp>
      <p:sp>
        <p:nvSpPr>
          <p:cNvPr id="7" name="Slide Number Placeholder 26"/>
          <p:cNvSpPr>
            <a:spLocks noGrp="1"/>
          </p:cNvSpPr>
          <p:nvPr>
            <p:ph type="sldNum" sz="quarter" idx="12"/>
          </p:nvPr>
        </p:nvSpPr>
        <p:spPr/>
        <p:txBody>
          <a:bodyPr/>
          <a:lstStyle>
            <a:lvl1pPr>
              <a:defRPr b="1">
                <a:solidFill>
                  <a:schemeClr val="tx1"/>
                </a:solidFill>
              </a:defRPr>
            </a:lvl1pPr>
          </a:lstStyle>
          <a:p>
            <a:pPr>
              <a:defRPr/>
            </a:pPr>
            <a:fld id="{7B992530-92A3-44B4-96DF-B2605C41FE7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b="1"/>
            </a:lvl1pPr>
            <a:lvl2pPr>
              <a:defRPr b="1"/>
            </a:lvl2pPr>
            <a:lvl3pPr>
              <a:defRPr b="1"/>
            </a:lvl3pPr>
            <a:lvl4pPr>
              <a:defRPr b="1"/>
            </a:lvl4pPr>
            <a:lvl5pPr>
              <a:defRPr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026275E-019F-4DBF-9570-2B2CFE581BE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b="1"/>
            </a:lvl1pPr>
            <a:lvl2pPr>
              <a:defRPr b="1"/>
            </a:lvl2pPr>
            <a:lvl3pPr>
              <a:defRPr b="1"/>
            </a:lvl3pPr>
            <a:lvl4pPr>
              <a:defRPr b="1"/>
            </a:lvl4pPr>
            <a:lvl5pPr>
              <a:defRPr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14E3C3C-488C-4C21-8865-BBB9440A05BB}"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B9E0CA6-51E5-4909-A9E7-74F83F1586A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EEE149-5D86-4BF5-BCC2-4D8A9996A71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431925" y="36513"/>
            <a:ext cx="184150" cy="366712"/>
          </a:xfrm>
          <a:prstGeom prst="rect">
            <a:avLst/>
          </a:prstGeom>
          <a:noFill/>
          <a:ln>
            <a:noFill/>
          </a:ln>
        </p:spPr>
        <p:txBody>
          <a:bodyPr wrap="none">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3" name="Text Box 5"/>
          <p:cNvSpPr txBox="1">
            <a:spLocks noChangeArrowheads="1"/>
          </p:cNvSpPr>
          <p:nvPr/>
        </p:nvSpPr>
        <p:spPr bwMode="auto">
          <a:xfrm>
            <a:off x="1584325" y="265113"/>
            <a:ext cx="6950075" cy="366712"/>
          </a:xfrm>
          <a:prstGeom prst="rect">
            <a:avLst/>
          </a:prstGeom>
          <a:noFill/>
          <a:ln>
            <a:noFill/>
          </a:ln>
        </p:spPr>
        <p:txBody>
          <a:bodyPr>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4" name="Text Box 6"/>
          <p:cNvSpPr txBox="1">
            <a:spLocks noChangeArrowheads="1"/>
          </p:cNvSpPr>
          <p:nvPr/>
        </p:nvSpPr>
        <p:spPr bwMode="auto">
          <a:xfrm>
            <a:off x="152400" y="0"/>
            <a:ext cx="8778875" cy="366713"/>
          </a:xfrm>
          <a:prstGeom prst="rect">
            <a:avLst/>
          </a:prstGeom>
          <a:noFill/>
          <a:ln>
            <a:noFill/>
          </a:ln>
        </p:spPr>
        <p:txBody>
          <a:bodyPr>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5" name="Text Box 7"/>
          <p:cNvSpPr txBox="1">
            <a:spLocks noChangeArrowheads="1"/>
          </p:cNvSpPr>
          <p:nvPr/>
        </p:nvSpPr>
        <p:spPr bwMode="auto">
          <a:xfrm>
            <a:off x="1431925" y="265113"/>
            <a:ext cx="184150" cy="366712"/>
          </a:xfrm>
          <a:prstGeom prst="rect">
            <a:avLst/>
          </a:prstGeom>
          <a:noFill/>
          <a:ln>
            <a:noFill/>
          </a:ln>
        </p:spPr>
        <p:txBody>
          <a:bodyPr wrap="none">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pPr>
              <a:defRPr/>
            </a:pPr>
            <a:r>
              <a:rPr lang="en-US"/>
              <a:t>Prepared By : Dr K RAJENDRA PRASAD, PROFESSOR, DEPT. OF CSE , RGMCET (Autonomous), Nandyal</a:t>
            </a:r>
          </a:p>
        </p:txBody>
      </p:sp>
      <p:sp>
        <p:nvSpPr>
          <p:cNvPr id="8" name="Footer Placeholder 7"/>
          <p:cNvSpPr>
            <a:spLocks noGrp="1"/>
          </p:cNvSpPr>
          <p:nvPr>
            <p:ph type="ftr" sz="quarter" idx="11"/>
          </p:nvPr>
        </p:nvSpPr>
        <p:spPr>
          <a:xfrm>
            <a:off x="514350" y="6554697"/>
            <a:ext cx="3771900" cy="228600"/>
          </a:xfrm>
          <a:prstGeom prst="rect">
            <a:avLst/>
          </a:prstGeom>
        </p:spPr>
        <p:txBody>
          <a:bodyPr/>
          <a:lstStyle>
            <a:lvl1pPr>
              <a:defRPr>
                <a:solidFill>
                  <a:srgbClr val="FFFFFF">
                    <a:alpha val="75000"/>
                  </a:srgbClr>
                </a:solidFill>
              </a:defRPr>
            </a:lvl1pPr>
          </a:lstStyle>
          <a:p>
            <a:pPr>
              <a:defRPr/>
            </a:pPr>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pPr>
              <a:defRPr/>
            </a:pPr>
            <a:fld id="{7F2A4EA7-F13F-43F3-A75F-8AA8F92E94B8}" type="slidenum">
              <a:rPr lang="en-US" smtClean="0"/>
              <a:pPr>
                <a:defRPr/>
              </a:pPr>
              <a:t>‹#›</a:t>
            </a:fld>
            <a:endParaRPr lang="en-US"/>
          </a:p>
        </p:txBody>
      </p:sp>
    </p:spTree>
    <p:extLst>
      <p:ext uri="{BB962C8B-B14F-4D97-AF65-F5344CB8AC3E}">
        <p14:creationId xmlns:p14="http://schemas.microsoft.com/office/powerpoint/2010/main" val="3667187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24232"/>
            <a:ext cx="9144001" cy="50970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107504" y="6625655"/>
            <a:ext cx="7893496" cy="162014"/>
          </a:xfrm>
        </p:spPr>
        <p:txBody>
          <a:bodyPr/>
          <a:lstStyle>
            <a:lvl1pPr algn="ctr">
              <a:defRPr b="1">
                <a:ln>
                  <a:noFill/>
                </a:ln>
                <a:solidFill>
                  <a:srgbClr val="002060">
                    <a:alpha val="75000"/>
                  </a:srgbClr>
                </a:solidFill>
              </a:defRPr>
            </a:lvl1pPr>
          </a:lstStyle>
          <a:p>
            <a:pPr>
              <a:defRPr/>
            </a:pPr>
            <a:r>
              <a:rPr lang="en-US"/>
              <a:t>Prepared By : Dr K RAJENDRA PRASAD, PROFESSOR, DEPT. OF CSE , RGMCET (Autonomous), Nandyal</a:t>
            </a:r>
            <a:endParaRPr lang="en-US" dirty="0"/>
          </a:p>
        </p:txBody>
      </p:sp>
      <p:sp>
        <p:nvSpPr>
          <p:cNvPr id="6" name="Slide Number Placeholder 5"/>
          <p:cNvSpPr>
            <a:spLocks noGrp="1"/>
          </p:cNvSpPr>
          <p:nvPr>
            <p:ph type="sldNum" sz="quarter" idx="12"/>
          </p:nvPr>
        </p:nvSpPr>
        <p:spPr>
          <a:xfrm>
            <a:off x="8244408" y="6625655"/>
            <a:ext cx="538376" cy="115713"/>
          </a:xfrm>
        </p:spPr>
        <p:txBody>
          <a:bodyPr/>
          <a:lstStyle>
            <a:lvl1pPr>
              <a:defRPr sz="1800" b="1">
                <a:solidFill>
                  <a:srgbClr val="002060">
                    <a:alpha val="20000"/>
                  </a:srgbClr>
                </a:solidFill>
              </a:defRPr>
            </a:lvl1pPr>
          </a:lstStyle>
          <a:p>
            <a:pPr>
              <a:defRPr/>
            </a:pPr>
            <a:fld id="{FAB6ED7B-5CA3-4472-B01C-99CB7689D1EA}" type="slidenum">
              <a:rPr lang="en-US" smtClean="0"/>
              <a:pPr>
                <a:defRPr/>
              </a:pPr>
              <a:t>‹#›</a:t>
            </a:fld>
            <a:endParaRPr lang="en-US" dirty="0"/>
          </a:p>
        </p:txBody>
      </p:sp>
      <p:sp>
        <p:nvSpPr>
          <p:cNvPr id="7" name="Rectangle 6">
            <a:extLst>
              <a:ext uri="{FF2B5EF4-FFF2-40B4-BE49-F238E27FC236}">
                <a16:creationId xmlns:a16="http://schemas.microsoft.com/office/drawing/2014/main" id="{F9981135-CAE6-4192-AE0D-CFEB106D2B27}"/>
              </a:ext>
            </a:extLst>
          </p:cNvPr>
          <p:cNvSpPr/>
          <p:nvPr userDrawn="1"/>
        </p:nvSpPr>
        <p:spPr>
          <a:xfrm>
            <a:off x="0" y="-9832"/>
            <a:ext cx="91440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bg1"/>
                </a:solidFill>
              </a:ln>
              <a:solidFill>
                <a:schemeClr val="bg1">
                  <a:alpha val="85000"/>
                </a:schemeClr>
              </a:solidFill>
            </a:endParaRPr>
          </a:p>
        </p:txBody>
      </p:sp>
      <p:pic>
        <p:nvPicPr>
          <p:cNvPr id="8" name="Picture 7">
            <a:extLst>
              <a:ext uri="{FF2B5EF4-FFF2-40B4-BE49-F238E27FC236}">
                <a16:creationId xmlns:a16="http://schemas.microsoft.com/office/drawing/2014/main" id="{2EB312E0-886D-471E-A8FF-D96F41F33C4F}"/>
              </a:ext>
            </a:extLst>
          </p:cNvPr>
          <p:cNvPicPr>
            <a:picLocks noChangeAspect="1"/>
          </p:cNvPicPr>
          <p:nvPr userDrawn="1"/>
        </p:nvPicPr>
        <p:blipFill>
          <a:blip r:embed="rId2"/>
          <a:stretch>
            <a:fillRect/>
          </a:stretch>
        </p:blipFill>
        <p:spPr>
          <a:xfrm>
            <a:off x="8001000" y="-23019"/>
            <a:ext cx="1143000" cy="914400"/>
          </a:xfrm>
          <a:prstGeom prst="rect">
            <a:avLst/>
          </a:prstGeom>
        </p:spPr>
      </p:pic>
    </p:spTree>
    <p:extLst>
      <p:ext uri="{BB962C8B-B14F-4D97-AF65-F5344CB8AC3E}">
        <p14:creationId xmlns:p14="http://schemas.microsoft.com/office/powerpoint/2010/main" val="2752995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Prepared By : Dr K RAJENDRA PRASAD, PROFESSOR, DEPT. OF CSE , RGMCET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F2A4EA7-F13F-43F3-A75F-8AA8F92E94B8}" type="slidenum">
              <a:rPr lang="en-US" smtClean="0"/>
              <a:pPr>
                <a:defRPr/>
              </a:pPr>
              <a:t>‹#›</a:t>
            </a:fld>
            <a:endParaRPr lang="en-US"/>
          </a:p>
        </p:txBody>
      </p:sp>
    </p:spTree>
    <p:extLst>
      <p:ext uri="{BB962C8B-B14F-4D97-AF65-F5344CB8AC3E}">
        <p14:creationId xmlns:p14="http://schemas.microsoft.com/office/powerpoint/2010/main" val="621473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Prepared By : Dr K RAJENDRA PRASAD, PROFESSOR, DEPT. OF CSE , RGMCET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ACC7008-F5ED-4269-A898-E084C9C899C3}" type="slidenum">
              <a:rPr lang="en-US" smtClean="0"/>
              <a:pPr>
                <a:defRPr/>
              </a:pPr>
              <a:t>‹#›</a:t>
            </a:fld>
            <a:endParaRPr lang="en-US"/>
          </a:p>
        </p:txBody>
      </p:sp>
    </p:spTree>
    <p:extLst>
      <p:ext uri="{BB962C8B-B14F-4D97-AF65-F5344CB8AC3E}">
        <p14:creationId xmlns:p14="http://schemas.microsoft.com/office/powerpoint/2010/main" val="97439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Prepared By : Dr K RAJENDRA PRASAD, PROFESSOR, DEPT. OF CSE , RGMCET (Autonomous), Nandyal</a:t>
            </a:r>
            <a:endParaRPr lang="en-US" dirty="0"/>
          </a:p>
        </p:txBody>
      </p:sp>
      <p:sp>
        <p:nvSpPr>
          <p:cNvPr id="8" name="Footer Placeholder 7"/>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246BB36-18C6-4FE9-B805-A8C3DE15B00B}" type="slidenum">
              <a:rPr lang="en-US" smtClean="0"/>
              <a:pPr>
                <a:defRPr/>
              </a:pPr>
              <a:t>‹#›</a:t>
            </a:fld>
            <a:endParaRPr lang="en-US"/>
          </a:p>
        </p:txBody>
      </p:sp>
    </p:spTree>
    <p:extLst>
      <p:ext uri="{BB962C8B-B14F-4D97-AF65-F5344CB8AC3E}">
        <p14:creationId xmlns:p14="http://schemas.microsoft.com/office/powerpoint/2010/main" val="79948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990600"/>
          </a:xfrm>
        </p:spPr>
        <p:txBody>
          <a:bodyPr/>
          <a:lstStyle>
            <a:lvl1pPr algn="l">
              <a:defRPr/>
            </a:lvl1pPr>
          </a:lstStyle>
          <a:p>
            <a:r>
              <a:rPr lang="en-US"/>
              <a:t>Click to edit Master title style</a:t>
            </a:r>
          </a:p>
        </p:txBody>
      </p:sp>
      <p:sp>
        <p:nvSpPr>
          <p:cNvPr id="3" name="Content Placeholder 2"/>
          <p:cNvSpPr>
            <a:spLocks noGrp="1"/>
          </p:cNvSpPr>
          <p:nvPr>
            <p:ph idx="1"/>
          </p:nvPr>
        </p:nvSpPr>
        <p:spPr>
          <a:xfrm>
            <a:off x="228600" y="1391265"/>
            <a:ext cx="8610600" cy="4678363"/>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001000" y="0"/>
            <a:ext cx="1143000" cy="228600"/>
          </a:xfrm>
        </p:spPr>
        <p:txBody>
          <a:bodyPr anchor="t"/>
          <a:lstStyle>
            <a:lvl1pPr>
              <a:defRPr/>
            </a:lvl1pPr>
          </a:lstStyle>
          <a:p>
            <a:pPr>
              <a:defRPr/>
            </a:pPr>
            <a:r>
              <a:rPr lang="en-US"/>
              <a:t>Prepared By : Dr K RAJENDRA PRASAD, PROFESSOR, DEPT. OF CSE , RGMCET (Autonomous), Nandyal</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B6ED7B-5CA3-4472-B01C-99CB7689D1EA}" type="slidenum">
              <a:rPr lang="en-US"/>
              <a:pPr>
                <a:defRPr/>
              </a:pPr>
              <a:t>‹#›</a:t>
            </a:fld>
            <a:endParaRPr lang="en-US"/>
          </a:p>
        </p:txBody>
      </p:sp>
      <p:sp>
        <p:nvSpPr>
          <p:cNvPr id="7" name="Rectangle 6"/>
          <p:cNvSpPr/>
          <p:nvPr userDrawn="1"/>
        </p:nvSpPr>
        <p:spPr>
          <a:xfrm>
            <a:off x="0" y="-9832"/>
            <a:ext cx="9144000" cy="9144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 name="Picture 8">
            <a:extLst>
              <a:ext uri="{FF2B5EF4-FFF2-40B4-BE49-F238E27FC236}">
                <a16:creationId xmlns:a16="http://schemas.microsoft.com/office/drawing/2014/main" id="{729D3AF6-13DD-4098-9AD3-7329A9735336}"/>
              </a:ext>
            </a:extLst>
          </p:cNvPr>
          <p:cNvPicPr>
            <a:picLocks noChangeAspect="1"/>
          </p:cNvPicPr>
          <p:nvPr userDrawn="1"/>
        </p:nvPicPr>
        <p:blipFill>
          <a:blip r:embed="rId2"/>
          <a:stretch>
            <a:fillRect/>
          </a:stretch>
        </p:blipFill>
        <p:spPr>
          <a:xfrm>
            <a:off x="8001000" y="0"/>
            <a:ext cx="1143000" cy="914400"/>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t>Prepared By : Dr K RAJENDRA PRASAD, PROFESSOR, DEPT. OF CSE , RGMCET (Autonomous), Nandyal</a:t>
            </a:r>
          </a:p>
        </p:txBody>
      </p:sp>
      <p:sp>
        <p:nvSpPr>
          <p:cNvPr id="4" name="Footer Placeholder 3"/>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08C28FB-DE10-4C5E-A921-43ECF992E87A}" type="slidenum">
              <a:rPr lang="en-US" smtClean="0"/>
              <a:pPr>
                <a:defRPr/>
              </a:pPr>
              <a:t>‹#›</a:t>
            </a:fld>
            <a:endParaRPr lang="en-US"/>
          </a:p>
        </p:txBody>
      </p:sp>
    </p:spTree>
    <p:extLst>
      <p:ext uri="{BB962C8B-B14F-4D97-AF65-F5344CB8AC3E}">
        <p14:creationId xmlns:p14="http://schemas.microsoft.com/office/powerpoint/2010/main" val="1995494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Prepared By : Dr K RAJENDRA PRASAD, PROFESSOR, DEPT. OF CSE , RGMCET (Autonomous), Nandyal</a:t>
            </a:r>
          </a:p>
        </p:txBody>
      </p:sp>
      <p:sp>
        <p:nvSpPr>
          <p:cNvPr id="3" name="Footer Placeholder 2"/>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AABB723-660E-4467-8A37-055799D186E4}" type="slidenum">
              <a:rPr lang="en-US" smtClean="0"/>
              <a:pPr>
                <a:defRPr/>
              </a:pPr>
              <a:t>‹#›</a:t>
            </a:fld>
            <a:endParaRPr lang="en-US"/>
          </a:p>
        </p:txBody>
      </p:sp>
    </p:spTree>
    <p:extLst>
      <p:ext uri="{BB962C8B-B14F-4D97-AF65-F5344CB8AC3E}">
        <p14:creationId xmlns:p14="http://schemas.microsoft.com/office/powerpoint/2010/main" val="195069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pPr>
              <a:defRPr/>
            </a:pPr>
            <a:r>
              <a:rPr lang="en-US"/>
              <a:t>Prepared By : Dr K RAJENDRA PRASAD, PROFESSOR, DEPT. OF CSE , RGMCET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10998E90-0A32-499E-B1BB-FF45A4E227C1}" type="slidenum">
              <a:rPr lang="en-US" smtClean="0"/>
              <a:pPr>
                <a:defRPr/>
              </a:pPr>
              <a:t>‹#›</a:t>
            </a:fld>
            <a:endParaRPr lang="en-US"/>
          </a:p>
        </p:txBody>
      </p:sp>
    </p:spTree>
    <p:extLst>
      <p:ext uri="{BB962C8B-B14F-4D97-AF65-F5344CB8AC3E}">
        <p14:creationId xmlns:p14="http://schemas.microsoft.com/office/powerpoint/2010/main" val="37350045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pPr>
              <a:defRPr/>
            </a:pPr>
            <a:r>
              <a:rPr lang="en-US"/>
              <a:t>Prepared By : Dr K RAJENDRA PRASAD, PROFESSOR, DEPT. OF CSE , RGMCET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lvl1pPr>
              <a:defRPr>
                <a:solidFill>
                  <a:srgbClr val="FFFFFF">
                    <a:alpha val="75000"/>
                  </a:srgb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E766B00E-CF0F-496B-9F75-F8C31B645E5F}" type="slidenum">
              <a:rPr lang="en-US" smtClean="0"/>
              <a:pPr>
                <a:defRPr/>
              </a:pPr>
              <a:t>‹#›</a:t>
            </a:fld>
            <a:endParaRPr lang="en-US"/>
          </a:p>
        </p:txBody>
      </p:sp>
    </p:spTree>
    <p:extLst>
      <p:ext uri="{BB962C8B-B14F-4D97-AF65-F5344CB8AC3E}">
        <p14:creationId xmlns:p14="http://schemas.microsoft.com/office/powerpoint/2010/main" val="2854613290"/>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Prepared By : Dr K RAJENDRA PRASAD, PROFESSOR, DEPT. OF CSE , RGMCET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026275E-019F-4DBF-9570-2B2CFE581BE3}" type="slidenum">
              <a:rPr lang="en-US" smtClean="0"/>
              <a:pPr>
                <a:defRPr/>
              </a:pPr>
              <a:t>‹#›</a:t>
            </a:fld>
            <a:endParaRPr lang="en-US"/>
          </a:p>
        </p:txBody>
      </p:sp>
    </p:spTree>
    <p:extLst>
      <p:ext uri="{BB962C8B-B14F-4D97-AF65-F5344CB8AC3E}">
        <p14:creationId xmlns:p14="http://schemas.microsoft.com/office/powerpoint/2010/main" val="4717164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Prepared By : Dr K RAJENDRA PRASAD, PROFESSOR, DEPT. OF CSE , RGMCET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14E3C3C-488C-4C21-8865-BBB9440A05BB}" type="slidenum">
              <a:rPr lang="en-US" smtClean="0"/>
              <a:pPr>
                <a:defRPr/>
              </a:pPr>
              <a:t>‹#›</a:t>
            </a:fld>
            <a:endParaRPr lang="en-US"/>
          </a:p>
        </p:txBody>
      </p:sp>
    </p:spTree>
    <p:extLst>
      <p:ext uri="{BB962C8B-B14F-4D97-AF65-F5344CB8AC3E}">
        <p14:creationId xmlns:p14="http://schemas.microsoft.com/office/powerpoint/2010/main" val="264920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Freeform 2"/>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 name="Freeform 3"/>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2133600"/>
            <a:ext cx="6629400" cy="1826363"/>
          </a:xfrm>
        </p:spPr>
        <p:txBody>
          <a:bodyPr tIns="0" bIns="0" anchor="t">
            <a:noAutofit/>
          </a:bodyPr>
          <a:lstStyle>
            <a:lvl1pPr algn="l">
              <a:buNone/>
              <a:defRPr sz="6600" b="1"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latin typeface="Brush Script MT" pitchFamily="66" charset="0"/>
              </a:defRPr>
            </a:lvl1pPr>
          </a:lstStyle>
          <a:p>
            <a:r>
              <a:rPr lang="en-US" dirty="0"/>
              <a:t>Click to edit Master title style</a:t>
            </a:r>
          </a:p>
        </p:txBody>
      </p:sp>
      <p:sp>
        <p:nvSpPr>
          <p:cNvPr id="5" name="Date Placeholder 3"/>
          <p:cNvSpPr>
            <a:spLocks noGrp="1"/>
          </p:cNvSpPr>
          <p:nvPr>
            <p:ph type="dt" sz="half" idx="10"/>
          </p:nvPr>
        </p:nvSpPr>
        <p:spPr>
          <a:xfrm>
            <a:off x="7924800" y="0"/>
            <a:ext cx="1219200" cy="284163"/>
          </a:xfrm>
        </p:spPr>
        <p:txBody>
          <a:bodyPr anchor="t"/>
          <a:lstStyle>
            <a:lvl1pPr>
              <a:defRPr/>
            </a:lvl1pPr>
          </a:lstStyle>
          <a:p>
            <a:pPr>
              <a:defRPr/>
            </a:pPr>
            <a:r>
              <a:rPr lang="en-US"/>
              <a:t>Prepared By : Dr K RAJENDRA PRASAD, PROFESSOR, DEPT. OF CSE , RGMCET (Autonomous), Nandyal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B217A7-E8DB-44FD-ABFD-9152337CD6C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b="1"/>
            </a:lvl1pPr>
            <a:lvl2pPr>
              <a:defRPr sz="2200" b="1"/>
            </a:lvl2pPr>
            <a:lvl3pPr>
              <a:defRPr sz="2000" b="1"/>
            </a:lvl3pPr>
            <a:lvl4pPr>
              <a:defRPr sz="1800" b="1"/>
            </a:lvl4pPr>
            <a:lvl5pPr>
              <a:defRPr sz="18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b="1"/>
            </a:lvl1pPr>
            <a:lvl2pPr>
              <a:defRPr sz="2200" b="1"/>
            </a:lvl2pPr>
            <a:lvl3pPr>
              <a:defRPr sz="2000" b="1"/>
            </a:lvl3pPr>
            <a:lvl4pPr>
              <a:defRPr sz="1800" b="1"/>
            </a:lvl4pPr>
            <a:lvl5pPr>
              <a:defRPr sz="18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01000" y="0"/>
            <a:ext cx="1143000" cy="365125"/>
          </a:xfrm>
        </p:spPr>
        <p:txBody>
          <a:bodyPr anchor="t"/>
          <a:lstStyle>
            <a:lvl1pPr>
              <a:defRPr/>
            </a:lvl1pPr>
          </a:lstStyle>
          <a:p>
            <a:pPr>
              <a:defRPr/>
            </a:pPr>
            <a:r>
              <a:rPr lang="en-US"/>
              <a:t>Prepared By : Dr K RAJENDRA PRASAD, PROFESSOR, DEPT. OF CSE , RGMCET (Autonomous), Nandyal</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ACC7008-F5ED-4269-A898-E084C9C899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dirty="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b="1"/>
            </a:lvl1pPr>
            <a:lvl2pPr>
              <a:defRPr sz="2000" b="1"/>
            </a:lvl2pPr>
            <a:lvl3pPr>
              <a:defRPr sz="1800" b="1"/>
            </a:lvl3pPr>
            <a:lvl4pPr>
              <a:defRPr sz="1600" b="1"/>
            </a:lvl4pPr>
            <a:lvl5pPr>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b="1"/>
            </a:lvl1pPr>
            <a:lvl2pPr>
              <a:defRPr sz="2000" b="1"/>
            </a:lvl2pPr>
            <a:lvl3pPr>
              <a:defRPr sz="1800" b="1"/>
            </a:lvl3pPr>
            <a:lvl4pPr>
              <a:defRPr sz="1600" b="1"/>
            </a:lvl4pPr>
            <a:lvl5pPr>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01000" y="0"/>
            <a:ext cx="1143000" cy="365125"/>
          </a:xfrm>
        </p:spPr>
        <p:txBody>
          <a:bodyPr anchor="t"/>
          <a:lstStyle>
            <a:lvl1pPr>
              <a:defRPr/>
            </a:lvl1pPr>
          </a:lstStyle>
          <a:p>
            <a:pPr>
              <a:defRPr/>
            </a:pPr>
            <a:r>
              <a:rPr lang="en-US"/>
              <a:t>Prepared By : Dr K RAJENDRA PRASAD, PROFESSOR, DEPT. OF CSE , RGMCET (Autonomous), Nandyal</a:t>
            </a: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A246BB36-18C6-4FE9-B805-A8C3DE15B00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408C28FB-DE10-4C5E-A921-43ECF992E87A}"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2AABB723-660E-4467-8A37-055799D186E4}"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b="1"/>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b="1"/>
            </a:lvl1pPr>
            <a:lvl2pPr>
              <a:defRPr sz="2400" b="1"/>
            </a:lvl2pPr>
            <a:lvl3pPr>
              <a:defRPr sz="2200" b="1"/>
            </a:lvl3pPr>
            <a:lvl4pPr>
              <a:defRPr sz="2000" b="1"/>
            </a:lvl4pPr>
            <a:lvl5pPr>
              <a:defRPr sz="2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10998E90-0A32-499E-B1BB-FF45A4E227C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62600" y="1219200"/>
            <a:ext cx="3053868" cy="1253808"/>
          </a:xfrm>
        </p:spPr>
        <p:txBody>
          <a:bodyPr anchor="b"/>
          <a:lstStyle>
            <a:lvl1pPr algn="l">
              <a:buNone/>
              <a:defRPr sz="2200" b="1">
                <a:solidFill>
                  <a:srgbClr val="FFD03B"/>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62600" y="2743200"/>
            <a:ext cx="3053866" cy="2663482"/>
          </a:xfrm>
        </p:spPr>
        <p:txBody>
          <a:bodyPr lIns="45720" rIns="45720"/>
          <a:lstStyle>
            <a:lvl1pPr marL="0" indent="0">
              <a:buFontTx/>
              <a:buNone/>
              <a:defRPr sz="1200" b="1"/>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9"/>
          <p:cNvSpPr>
            <a:spLocks noGrp="1"/>
          </p:cNvSpPr>
          <p:nvPr>
            <p:ph type="dt" sz="half" idx="10"/>
          </p:nvPr>
        </p:nvSpPr>
        <p:spPr/>
        <p:txBody>
          <a:bodyPr/>
          <a:lstStyle>
            <a:lvl1pPr>
              <a:defRPr/>
            </a:lvl1pPr>
          </a:lstStyle>
          <a:p>
            <a:pPr>
              <a:defRPr/>
            </a:pPr>
            <a:r>
              <a:rPr lang="en-US"/>
              <a:t>Prepared By : Dr K RAJENDRA PRASAD, PROFESSOR, DEPT. OF CSE , RGMCET (Autonomous), Nandyal</a:t>
            </a:r>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766B00E-CF0F-496B-9F75-F8C31B645E5F}"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5410200"/>
            <a:ext cx="9144000" cy="145415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099" name="Title Placeholder 8"/>
          <p:cNvSpPr>
            <a:spLocks noGrp="1"/>
          </p:cNvSpPr>
          <p:nvPr>
            <p:ph type="title"/>
          </p:nvPr>
        </p:nvSpPr>
        <p:spPr bwMode="auto">
          <a:xfrm>
            <a:off x="304800" y="152400"/>
            <a:ext cx="7620000" cy="990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dirty="0"/>
              <a:t>Click to edit Master title style</a:t>
            </a:r>
          </a:p>
        </p:txBody>
      </p:sp>
      <p:sp>
        <p:nvSpPr>
          <p:cNvPr id="4100" name="Text Placeholder 29"/>
          <p:cNvSpPr>
            <a:spLocks noGrp="1"/>
          </p:cNvSpPr>
          <p:nvPr>
            <p:ph type="body" idx="1"/>
          </p:nvPr>
        </p:nvSpPr>
        <p:spPr bwMode="auto">
          <a:xfrm>
            <a:off x="304800" y="1371600"/>
            <a:ext cx="76200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b="1">
                <a:solidFill>
                  <a:schemeClr val="tx1"/>
                </a:solidFill>
                <a:latin typeface="+mn-lt"/>
                <a:cs typeface="+mn-cs"/>
              </a:defRPr>
            </a:lvl1pPr>
          </a:lstStyle>
          <a:p>
            <a:pPr>
              <a:defRPr/>
            </a:pPr>
            <a:r>
              <a:rPr lang="en-US"/>
              <a:t>Prepared By : Dr K RAJENDRA PRASAD, PROFESSOR, DEPT. OF CSE , RGMCET (Autonomous), Nandyal</a:t>
            </a:r>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b="1">
                <a:solidFill>
                  <a:schemeClr val="tx1"/>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b="1">
                <a:solidFill>
                  <a:schemeClr val="tx1"/>
                </a:solidFill>
                <a:latin typeface="+mn-lt"/>
                <a:cs typeface="+mn-cs"/>
              </a:defRPr>
            </a:lvl1pPr>
          </a:lstStyle>
          <a:p>
            <a:pPr>
              <a:defRPr/>
            </a:pPr>
            <a:fld id="{7F2A4EA7-F13F-43F3-A75F-8AA8F92E94B8}" type="slidenum">
              <a:rPr lang="en-US"/>
              <a:pPr>
                <a:defRPr/>
              </a:pPr>
              <a:t>‹#›</a:t>
            </a:fld>
            <a:endParaRPr lang="en-US"/>
          </a:p>
        </p:txBody>
      </p:sp>
      <p:pic>
        <p:nvPicPr>
          <p:cNvPr id="8" name="Picture 9" descr="iarelogo.JPG"/>
          <p:cNvPicPr>
            <a:picLocks noChangeAspect="1"/>
          </p:cNvPicPr>
          <p:nvPr userDrawn="1"/>
        </p:nvPicPr>
        <p:blipFill>
          <a:blip r:embed="rId16" cstate="print"/>
          <a:srcRect/>
          <a:stretch>
            <a:fillRect/>
          </a:stretch>
        </p:blipFill>
        <p:spPr bwMode="auto">
          <a:xfrm>
            <a:off x="8305800" y="0"/>
            <a:ext cx="838200" cy="898525"/>
          </a:xfrm>
          <a:prstGeom prst="rect">
            <a:avLst/>
          </a:prstGeom>
          <a:noFill/>
          <a:ln w="9525">
            <a:noFill/>
            <a:miter lim="800000"/>
            <a:headEnd/>
            <a:tailEnd/>
          </a:ln>
        </p:spPr>
      </p:pic>
      <p:sp>
        <p:nvSpPr>
          <p:cNvPr id="9" name="Rectangle 8"/>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1" name="Picture 9" descr="iarelogo.JPG"/>
          <p:cNvPicPr>
            <a:picLocks noChangeAspect="1"/>
          </p:cNvPicPr>
          <p:nvPr userDrawn="1"/>
        </p:nvPicPr>
        <p:blipFill>
          <a:blip r:embed="rId16" cstate="print"/>
          <a:srcRect/>
          <a:stretch>
            <a:fillRect/>
          </a:stretch>
        </p:blipFill>
        <p:spPr bwMode="auto">
          <a:xfrm>
            <a:off x="8286776" y="0"/>
            <a:ext cx="838200" cy="898525"/>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hf hdr="0" ftr="0"/>
  <p:txStyles>
    <p:titleStyle>
      <a:lvl1pPr algn="l" rtl="0" eaLnBrk="0" fontAlgn="base" hangingPunct="0">
        <a:spcBef>
          <a:spcPct val="0"/>
        </a:spcBef>
        <a:spcAft>
          <a:spcPct val="0"/>
        </a:spcAft>
        <a:defRPr sz="4600" b="1" kern="1200">
          <a:solidFill>
            <a:srgbClr val="FFD03B"/>
          </a:solidFill>
          <a:latin typeface="+mj-lt"/>
          <a:ea typeface="+mj-ea"/>
          <a:cs typeface="+mj-cs"/>
        </a:defRPr>
      </a:lvl1pPr>
      <a:lvl2pPr algn="l" rtl="0" eaLnBrk="0" fontAlgn="base" hangingPunct="0">
        <a:spcBef>
          <a:spcPct val="0"/>
        </a:spcBef>
        <a:spcAft>
          <a:spcPct val="0"/>
        </a:spcAft>
        <a:defRPr sz="4600" b="1">
          <a:solidFill>
            <a:srgbClr val="FFD03B"/>
          </a:solidFill>
          <a:latin typeface="Franklin Gothic Book" pitchFamily="34" charset="0"/>
        </a:defRPr>
      </a:lvl2pPr>
      <a:lvl3pPr algn="l" rtl="0" eaLnBrk="0" fontAlgn="base" hangingPunct="0">
        <a:spcBef>
          <a:spcPct val="0"/>
        </a:spcBef>
        <a:spcAft>
          <a:spcPct val="0"/>
        </a:spcAft>
        <a:defRPr sz="4600" b="1">
          <a:solidFill>
            <a:srgbClr val="FFD03B"/>
          </a:solidFill>
          <a:latin typeface="Franklin Gothic Book" pitchFamily="34" charset="0"/>
        </a:defRPr>
      </a:lvl3pPr>
      <a:lvl4pPr algn="l" rtl="0" eaLnBrk="0" fontAlgn="base" hangingPunct="0">
        <a:spcBef>
          <a:spcPct val="0"/>
        </a:spcBef>
        <a:spcAft>
          <a:spcPct val="0"/>
        </a:spcAft>
        <a:defRPr sz="4600" b="1">
          <a:solidFill>
            <a:srgbClr val="FFD03B"/>
          </a:solidFill>
          <a:latin typeface="Franklin Gothic Book" pitchFamily="34" charset="0"/>
        </a:defRPr>
      </a:lvl4pPr>
      <a:lvl5pPr algn="l" rtl="0" eaLnBrk="0" fontAlgn="base" hangingPunct="0">
        <a:spcBef>
          <a:spcPct val="0"/>
        </a:spcBef>
        <a:spcAft>
          <a:spcPct val="0"/>
        </a:spcAft>
        <a:defRPr sz="4600" b="1">
          <a:solidFill>
            <a:srgbClr val="FFD03B"/>
          </a:solidFill>
          <a:latin typeface="Franklin Gothic Book" pitchFamily="34" charset="0"/>
        </a:defRPr>
      </a:lvl5pPr>
      <a:lvl6pPr marL="457200" algn="l" rtl="0" fontAlgn="base">
        <a:spcBef>
          <a:spcPct val="0"/>
        </a:spcBef>
        <a:spcAft>
          <a:spcPct val="0"/>
        </a:spcAft>
        <a:defRPr sz="4600">
          <a:solidFill>
            <a:srgbClr val="FFD03B"/>
          </a:solidFill>
          <a:latin typeface="Franklin Gothic Book" pitchFamily="34" charset="0"/>
        </a:defRPr>
      </a:lvl6pPr>
      <a:lvl7pPr marL="914400" algn="l" rtl="0" fontAlgn="base">
        <a:spcBef>
          <a:spcPct val="0"/>
        </a:spcBef>
        <a:spcAft>
          <a:spcPct val="0"/>
        </a:spcAft>
        <a:defRPr sz="4600">
          <a:solidFill>
            <a:srgbClr val="FFD03B"/>
          </a:solidFill>
          <a:latin typeface="Franklin Gothic Book" pitchFamily="34" charset="0"/>
        </a:defRPr>
      </a:lvl7pPr>
      <a:lvl8pPr marL="1371600" algn="l" rtl="0" fontAlgn="base">
        <a:spcBef>
          <a:spcPct val="0"/>
        </a:spcBef>
        <a:spcAft>
          <a:spcPct val="0"/>
        </a:spcAft>
        <a:defRPr sz="4600">
          <a:solidFill>
            <a:srgbClr val="FFD03B"/>
          </a:solidFill>
          <a:latin typeface="Franklin Gothic Book" pitchFamily="34" charset="0"/>
        </a:defRPr>
      </a:lvl8pPr>
      <a:lvl9pPr marL="1828800" algn="l" rtl="0" fontAlgn="base">
        <a:spcBef>
          <a:spcPct val="0"/>
        </a:spcBef>
        <a:spcAft>
          <a:spcPct val="0"/>
        </a:spcAft>
        <a:defRPr sz="4600">
          <a:solidFill>
            <a:srgbClr val="FFD03B"/>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7205" y="6510562"/>
            <a:ext cx="7779569" cy="196230"/>
          </a:xfrm>
          <a:prstGeom prst="rect">
            <a:avLst/>
          </a:prstGeom>
        </p:spPr>
        <p:txBody>
          <a:bodyPr vert="horz" lIns="91440" tIns="45720" rIns="91440" bIns="45720" rtlCol="0" anchor="ctr" anchorCtr="1"/>
          <a:lstStyle>
            <a:lvl1pPr algn="l">
              <a:defRPr sz="950" b="1">
                <a:solidFill>
                  <a:srgbClr val="002060">
                    <a:alpha val="75000"/>
                  </a:srgbClr>
                </a:solidFill>
              </a:defRPr>
            </a:lvl1pPr>
          </a:lstStyle>
          <a:p>
            <a:pPr>
              <a:defRPr/>
            </a:pPr>
            <a:r>
              <a:rPr lang="en-US"/>
              <a:t>Prepared By : Dr K RAJENDRA PRASAD, PROFESSOR, DEPT. OF CSE , RGMCET (Autonomous), Nandyal</a:t>
            </a:r>
            <a:endParaRPr lang="en-US" dirty="0"/>
          </a:p>
        </p:txBody>
      </p:sp>
      <p:sp>
        <p:nvSpPr>
          <p:cNvPr id="6" name="Slide Number Placeholder 5"/>
          <p:cNvSpPr>
            <a:spLocks noGrp="1"/>
          </p:cNvSpPr>
          <p:nvPr>
            <p:ph type="sldNum" sz="quarter" idx="4"/>
          </p:nvPr>
        </p:nvSpPr>
        <p:spPr>
          <a:xfrm>
            <a:off x="8453522" y="6761162"/>
            <a:ext cx="798998" cy="196230"/>
          </a:xfrm>
          <a:prstGeom prst="rect">
            <a:avLst/>
          </a:prstGeom>
        </p:spPr>
        <p:txBody>
          <a:bodyPr vert="horz" lIns="91440" tIns="45720" rIns="91440" bIns="45720" rtlCol="0" anchor="b"/>
          <a:lstStyle>
            <a:lvl1pPr algn="r">
              <a:defRPr sz="2400" b="1">
                <a:ln>
                  <a:noFill/>
                </a:ln>
                <a:solidFill>
                  <a:srgbClr val="002060">
                    <a:alpha val="20000"/>
                  </a:srgbClr>
                </a:solidFill>
                <a:latin typeface="+mj-lt"/>
              </a:defRPr>
            </a:lvl1pPr>
          </a:lstStyle>
          <a:p>
            <a:pPr>
              <a:defRPr/>
            </a:pPr>
            <a:fld id="{7F2A4EA7-F13F-43F3-A75F-8AA8F92E94B8}" type="slidenum">
              <a:rPr lang="en-US" smtClean="0"/>
              <a:pPr>
                <a:defRPr/>
              </a:pPr>
              <a:t>‹#›</a:t>
            </a:fld>
            <a:endParaRPr lang="en-US" dirty="0"/>
          </a:p>
        </p:txBody>
      </p:sp>
      <p:pic>
        <p:nvPicPr>
          <p:cNvPr id="7" name="Picture 9" descr="iarelogo.JPG">
            <a:extLst>
              <a:ext uri="{FF2B5EF4-FFF2-40B4-BE49-F238E27FC236}">
                <a16:creationId xmlns:a16="http://schemas.microsoft.com/office/drawing/2014/main" id="{839266DC-9B3F-4D45-A256-2067344A6AF3}"/>
              </a:ext>
            </a:extLst>
          </p:cNvPr>
          <p:cNvPicPr>
            <a:picLocks noChangeAspect="1"/>
          </p:cNvPicPr>
          <p:nvPr userDrawn="1"/>
        </p:nvPicPr>
        <p:blipFill>
          <a:blip r:embed="rId13" cstate="print"/>
          <a:srcRect/>
          <a:stretch>
            <a:fillRect/>
          </a:stretch>
        </p:blipFill>
        <p:spPr bwMode="auto">
          <a:xfrm>
            <a:off x="8305800" y="0"/>
            <a:ext cx="838200" cy="898525"/>
          </a:xfrm>
          <a:prstGeom prst="rect">
            <a:avLst/>
          </a:prstGeom>
          <a:noFill/>
          <a:ln w="9525">
            <a:noFill/>
            <a:miter lim="800000"/>
            <a:headEnd/>
            <a:tailEnd/>
          </a:ln>
        </p:spPr>
      </p:pic>
      <p:sp>
        <p:nvSpPr>
          <p:cNvPr id="8" name="Rectangle 7">
            <a:extLst>
              <a:ext uri="{FF2B5EF4-FFF2-40B4-BE49-F238E27FC236}">
                <a16:creationId xmlns:a16="http://schemas.microsoft.com/office/drawing/2014/main" id="{9822EEF6-5AB3-4A04-BD61-B94BD73F7243}"/>
              </a:ext>
            </a:extLst>
          </p:cNvPr>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 name="Picture 9" descr="iarelogo.JPG">
            <a:extLst>
              <a:ext uri="{FF2B5EF4-FFF2-40B4-BE49-F238E27FC236}">
                <a16:creationId xmlns:a16="http://schemas.microsoft.com/office/drawing/2014/main" id="{2AE24995-5F57-42D7-A8F8-7B925B6EDA0C}"/>
              </a:ext>
            </a:extLst>
          </p:cNvPr>
          <p:cNvPicPr>
            <a:picLocks noChangeAspect="1"/>
          </p:cNvPicPr>
          <p:nvPr userDrawn="1"/>
        </p:nvPicPr>
        <p:blipFill>
          <a:blip r:embed="rId13" cstate="print"/>
          <a:srcRect/>
          <a:stretch>
            <a:fillRect/>
          </a:stretch>
        </p:blipFill>
        <p:spPr bwMode="auto">
          <a:xfrm>
            <a:off x="8286776" y="0"/>
            <a:ext cx="838200" cy="898525"/>
          </a:xfrm>
          <a:prstGeom prst="rect">
            <a:avLst/>
          </a:prstGeom>
          <a:noFill/>
          <a:ln w="9525">
            <a:noFill/>
            <a:miter lim="800000"/>
            <a:headEnd/>
            <a:tailEnd/>
          </a:ln>
        </p:spPr>
      </p:pic>
    </p:spTree>
    <p:extLst>
      <p:ext uri="{BB962C8B-B14F-4D97-AF65-F5344CB8AC3E}">
        <p14:creationId xmlns:p14="http://schemas.microsoft.com/office/powerpoint/2010/main" val="61358123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UNIT-6 </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a:t>
            </a:fld>
            <a:endParaRPr lang="en-US" dirty="0"/>
          </a:p>
        </p:txBody>
      </p:sp>
    </p:spTree>
    <p:extLst>
      <p:ext uri="{BB962C8B-B14F-4D97-AF65-F5344CB8AC3E}">
        <p14:creationId xmlns:p14="http://schemas.microsoft.com/office/powerpoint/2010/main" val="3581687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 PROBLEMS</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10</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ABF4ABA-8C78-181D-1348-242037016CA3}"/>
              </a:ext>
            </a:extLst>
          </p:cNvPr>
          <p:cNvSpPr txBox="1"/>
          <p:nvPr/>
        </p:nvSpPr>
        <p:spPr>
          <a:xfrm>
            <a:off x="638470" y="1412776"/>
            <a:ext cx="7932180" cy="954107"/>
          </a:xfrm>
          <a:prstGeom prst="rect">
            <a:avLst/>
          </a:prstGeom>
          <a:noFill/>
        </p:spPr>
        <p:txBody>
          <a:bodyPr wrap="square">
            <a:spAutoFit/>
          </a:bodyPr>
          <a:lstStyle/>
          <a:p>
            <a:r>
              <a:rPr lang="en-IN" sz="2800" dirty="0">
                <a:solidFill>
                  <a:srgbClr val="000000"/>
                </a:solidFill>
                <a:effectLst/>
                <a:latin typeface="Times New Roman" panose="02020603050405020304" pitchFamily="18" charset="0"/>
                <a:ea typeface="Times New Roman" panose="02020603050405020304" pitchFamily="18" charset="0"/>
              </a:rPr>
              <a:t>Design a TM to accept strings belonging to the language (0 + 1)*.</a:t>
            </a:r>
            <a:endParaRPr lang="en-IN" sz="2800" dirty="0">
              <a:effectLst/>
              <a:latin typeface="Times New Roman" panose="02020603050405020304" pitchFamily="18" charset="0"/>
              <a:ea typeface="Times New Roman" panose="02020603050405020304" pitchFamily="18" charset="0"/>
            </a:endParaRPr>
          </a:p>
        </p:txBody>
      </p:sp>
      <p:graphicFrame>
        <p:nvGraphicFramePr>
          <p:cNvPr id="9" name="Object 8">
            <a:extLst>
              <a:ext uri="{FF2B5EF4-FFF2-40B4-BE49-F238E27FC236}">
                <a16:creationId xmlns:a16="http://schemas.microsoft.com/office/drawing/2014/main" id="{CB5F9F97-58D5-587A-0591-DE392E72AA54}"/>
              </a:ext>
            </a:extLst>
          </p:cNvPr>
          <p:cNvGraphicFramePr>
            <a:graphicFrameLocks noChangeAspect="1"/>
          </p:cNvGraphicFramePr>
          <p:nvPr>
            <p:extLst>
              <p:ext uri="{D42A27DB-BD31-4B8C-83A1-F6EECF244321}">
                <p14:modId xmlns:p14="http://schemas.microsoft.com/office/powerpoint/2010/main" val="1636004820"/>
              </p:ext>
            </p:extLst>
          </p:nvPr>
        </p:nvGraphicFramePr>
        <p:xfrm>
          <a:off x="1403648" y="3086737"/>
          <a:ext cx="5688632" cy="2221885"/>
        </p:xfrm>
        <a:graphic>
          <a:graphicData uri="http://schemas.openxmlformats.org/presentationml/2006/ole">
            <mc:AlternateContent xmlns:mc="http://schemas.openxmlformats.org/markup-compatibility/2006">
              <mc:Choice xmlns:v="urn:schemas-microsoft-com:vml" Requires="v">
                <p:oleObj name="Bitmap Image" r:id="rId2" imgW="4444920" imgH="1447920" progId="Paint.Picture">
                  <p:embed/>
                </p:oleObj>
              </mc:Choice>
              <mc:Fallback>
                <p:oleObj name="Bitmap Image" r:id="rId2" imgW="4444920" imgH="1447920" progId="Paint.Picture">
                  <p:embed/>
                  <p:pic>
                    <p:nvPicPr>
                      <p:cNvPr id="0" name=""/>
                      <p:cNvPicPr/>
                      <p:nvPr/>
                    </p:nvPicPr>
                    <p:blipFill>
                      <a:blip r:embed="rId3"/>
                      <a:stretch>
                        <a:fillRect/>
                      </a:stretch>
                    </p:blipFill>
                    <p:spPr>
                      <a:xfrm>
                        <a:off x="1403648" y="3086737"/>
                        <a:ext cx="5688632" cy="2221885"/>
                      </a:xfrm>
                      <a:prstGeom prst="rect">
                        <a:avLst/>
                      </a:prstGeom>
                    </p:spPr>
                  </p:pic>
                </p:oleObj>
              </mc:Fallback>
            </mc:AlternateContent>
          </a:graphicData>
        </a:graphic>
      </p:graphicFrame>
    </p:spTree>
    <p:extLst>
      <p:ext uri="{BB962C8B-B14F-4D97-AF65-F5344CB8AC3E}">
        <p14:creationId xmlns:p14="http://schemas.microsoft.com/office/powerpoint/2010/main" val="350135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 PROBLEMS</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11</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93724" y="1160661"/>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AE921E0C-7EFA-AD14-CBAF-1CA5184D15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5708" y="1377660"/>
            <a:ext cx="8304942" cy="1273938"/>
          </a:xfrm>
          <a:prstGeom prst="rect">
            <a:avLst/>
          </a:prstGeom>
          <a:noFill/>
          <a:ln>
            <a:noFill/>
          </a:ln>
        </p:spPr>
      </p:pic>
      <p:pic>
        <p:nvPicPr>
          <p:cNvPr id="13" name="Picture 12">
            <a:extLst>
              <a:ext uri="{FF2B5EF4-FFF2-40B4-BE49-F238E27FC236}">
                <a16:creationId xmlns:a16="http://schemas.microsoft.com/office/drawing/2014/main" id="{BF55BB73-7EA1-6B58-EA3F-EF361FF5D25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1560" y="2652342"/>
            <a:ext cx="7704856" cy="3760258"/>
          </a:xfrm>
          <a:prstGeom prst="rect">
            <a:avLst/>
          </a:prstGeom>
          <a:noFill/>
          <a:ln>
            <a:noFill/>
          </a:ln>
        </p:spPr>
      </p:pic>
    </p:spTree>
    <p:extLst>
      <p:ext uri="{BB962C8B-B14F-4D97-AF65-F5344CB8AC3E}">
        <p14:creationId xmlns:p14="http://schemas.microsoft.com/office/powerpoint/2010/main" val="264395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MULTI TAPE 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12</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E6C90B98-7484-D622-72D7-22423E0080AB}"/>
              </a:ext>
            </a:extLst>
          </p:cNvPr>
          <p:cNvSpPr txBox="1"/>
          <p:nvPr/>
        </p:nvSpPr>
        <p:spPr>
          <a:xfrm>
            <a:off x="611560" y="1651847"/>
            <a:ext cx="7704856" cy="4142416"/>
          </a:xfrm>
          <a:prstGeom prst="rect">
            <a:avLst/>
          </a:prstGeom>
          <a:noFill/>
        </p:spPr>
        <p:txBody>
          <a:bodyPr wrap="square">
            <a:spAutoFit/>
          </a:bodyPr>
          <a:lstStyle/>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Turing machine (TM) with several tapes is called a </a:t>
            </a:r>
            <a:r>
              <a:rPr lang="en-IN"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multi tape Turing machine.</a:t>
            </a:r>
            <a:endParaRPr lang="en-IN" sz="2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Every tape’s have their own Read/Write head</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N-tape Turing Machine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 Q,X, ∑,δ,q0,B,F)}</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define Multi-tape Turing machine as k-tapes with k-tape heads moving independently (generalisation of multi-track Turing machines).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δ=</a:t>
            </a:r>
            <a:r>
              <a:rPr lang="en-IN"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QxX</a:t>
            </a:r>
            <a:r>
              <a:rPr lang="en-IN" sz="2400" baseline="30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-&gt;Q x X</a:t>
            </a:r>
            <a:r>
              <a:rPr lang="en-IN"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{L,R}</a:t>
            </a:r>
            <a:r>
              <a:rPr lang="en-IN" sz="24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9352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MULTI TAPE 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13</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2181D79D-2AE3-F5ED-037B-2762D97A32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43521"/>
            <a:ext cx="6457900" cy="3570957"/>
          </a:xfrm>
          <a:prstGeom prst="rect">
            <a:avLst/>
          </a:prstGeom>
          <a:noFill/>
          <a:ln>
            <a:noFill/>
          </a:ln>
        </p:spPr>
      </p:pic>
    </p:spTree>
    <p:extLst>
      <p:ext uri="{BB962C8B-B14F-4D97-AF65-F5344CB8AC3E}">
        <p14:creationId xmlns:p14="http://schemas.microsoft.com/office/powerpoint/2010/main" val="1735936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MULTI TAPE 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14</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198821" y="1199124"/>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E6C90B98-7484-D622-72D7-22423E0080AB}"/>
              </a:ext>
            </a:extLst>
          </p:cNvPr>
          <p:cNvSpPr txBox="1"/>
          <p:nvPr/>
        </p:nvSpPr>
        <p:spPr>
          <a:xfrm>
            <a:off x="624338" y="1229940"/>
            <a:ext cx="7704856" cy="5484835"/>
          </a:xfrm>
          <a:prstGeom prst="rect">
            <a:avLst/>
          </a:prstGeom>
          <a:noFill/>
        </p:spPr>
        <p:txBody>
          <a:bodyPr wrap="square">
            <a:spAutoFit/>
          </a:bodyPr>
          <a:lstStyle/>
          <a:p>
            <a:pPr marL="30480" marR="30480" algn="just">
              <a:lnSpc>
                <a:spcPct val="107000"/>
              </a:lnSpc>
              <a:spcBef>
                <a:spcPts val="600"/>
              </a:spcBef>
              <a:spcAft>
                <a:spcPts val="720"/>
              </a:spcAft>
            </a:pP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Multi-tape Turing machine can be formally described as a 6-tuple (Q, X, B, δ, q</a:t>
            </a:r>
            <a:r>
              <a:rPr lang="en-IN" sz="2200" baseline="-25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 where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a finite set of states</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the tape alphabet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the blank symbol</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δ</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a relation on states and symbols where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487680" marR="30480" algn="just">
              <a:lnSpc>
                <a:spcPct val="107000"/>
              </a:lnSpc>
              <a:spcBef>
                <a:spcPts val="600"/>
              </a:spcBef>
              <a:spcAft>
                <a:spcPts val="720"/>
              </a:spcAft>
            </a:pP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δ: Q × </a:t>
            </a:r>
            <a:r>
              <a:rPr lang="en-IN" sz="22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X</a:t>
            </a:r>
            <a:r>
              <a:rPr lang="en-IN" sz="2200" baseline="300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 Q × (X × {</a:t>
            </a:r>
            <a:r>
              <a:rPr lang="en-IN" sz="22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Left_shift</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IN" sz="22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Right_shift</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IN" sz="22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No_shift</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IN" sz="2200" baseline="30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487680" marR="30480" algn="just">
              <a:lnSpc>
                <a:spcPct val="107000"/>
              </a:lnSpc>
              <a:spcBef>
                <a:spcPts val="600"/>
              </a:spcBef>
              <a:spcAft>
                <a:spcPts val="720"/>
              </a:spcAft>
            </a:pP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where there is </a:t>
            </a: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number of tapes</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a:t>
            </a:r>
            <a:r>
              <a:rPr lang="en-IN" sz="2200" b="1" baseline="-25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the initial state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0480" lvl="0" indent="-342900" algn="just">
              <a:lnSpc>
                <a:spcPct val="107000"/>
              </a:lnSpc>
              <a:spcBef>
                <a:spcPts val="600"/>
              </a:spcBef>
              <a:spcAft>
                <a:spcPts val="720"/>
              </a:spcAft>
              <a:buSzPts val="1000"/>
              <a:buFont typeface="Symbol" panose="05050102010706020507" pitchFamily="18" charset="2"/>
              <a:buChar char=""/>
              <a:tabLst>
                <a:tab pos="457200" algn="l"/>
              </a:tabLst>
            </a:pPr>
            <a:r>
              <a:rPr lang="en-IN" sz="2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t>
            </a:r>
            <a:r>
              <a:rPr lang="en-IN" sz="2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the set of final state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0306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RESTRICTED TURING MACHINES</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15</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677B40F-32AE-8C37-0BD2-FAE963835AD7}"/>
              </a:ext>
            </a:extLst>
          </p:cNvPr>
          <p:cNvSpPr txBox="1"/>
          <p:nvPr/>
        </p:nvSpPr>
        <p:spPr>
          <a:xfrm>
            <a:off x="266263" y="1412776"/>
            <a:ext cx="8654740" cy="3542060"/>
          </a:xfrm>
          <a:prstGeom prst="rect">
            <a:avLst/>
          </a:prstGeom>
          <a:noFill/>
        </p:spPr>
        <p:txBody>
          <a:bodyPr wrap="square">
            <a:spAutoFit/>
          </a:bodyPr>
          <a:lstStyle/>
          <a:p>
            <a:pPr>
              <a:lnSpc>
                <a:spcPct val="107000"/>
              </a:lnSpc>
              <a:spcAft>
                <a:spcPts val="800"/>
              </a:spcAft>
              <a:tabLst>
                <a:tab pos="4660900" algn="l"/>
              </a:tabLst>
            </a:pP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1. Halting Turing Machine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A Turing Machine is said to be a halting Turing machine if it always halts for every input string. It can accept the recursive language and is less powerful than Turing machine.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2. Linear Bounded Automata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It behaves as a Turing machine but the storage space of tape is restricted only to the length of the input string. It is less powerful than a Turing machine but more powerful than push down automata.</a:t>
            </a:r>
            <a:r>
              <a:rPr lang="en-IN" sz="2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79769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RESTRICTED 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16</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677B40F-32AE-8C37-0BD2-FAE963835AD7}"/>
              </a:ext>
            </a:extLst>
          </p:cNvPr>
          <p:cNvSpPr txBox="1"/>
          <p:nvPr/>
        </p:nvSpPr>
        <p:spPr>
          <a:xfrm>
            <a:off x="266263" y="1412776"/>
            <a:ext cx="8654740" cy="4676921"/>
          </a:xfrm>
          <a:prstGeom prst="rect">
            <a:avLst/>
          </a:prstGeom>
          <a:noFill/>
        </p:spPr>
        <p:txBody>
          <a:bodyPr wrap="square">
            <a:spAutoFit/>
          </a:bodyPr>
          <a:lstStyle/>
          <a:p>
            <a:pPr>
              <a:lnSpc>
                <a:spcPct val="107000"/>
              </a:lnSpc>
              <a:spcAft>
                <a:spcPts val="800"/>
              </a:spcAft>
              <a:tabLst>
                <a:tab pos="4660900" algn="l"/>
              </a:tabLst>
            </a:pPr>
            <a:r>
              <a:rPr lang="en-IN" sz="2200" b="1" dirty="0">
                <a:effectLst/>
                <a:latin typeface="Times New Roman" panose="02020603050405020304" pitchFamily="18" charset="0"/>
                <a:ea typeface="Calibri" panose="020F0502020204030204" pitchFamily="34" charset="0"/>
                <a:cs typeface="Times New Roman" panose="02020603050405020304" pitchFamily="18" charset="0"/>
              </a:rPr>
              <a:t>3. Unidirectional Turing Machine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The head of this type of </a:t>
            </a:r>
            <a:r>
              <a:rPr lang="en-IN" sz="2200" dirty="0" err="1">
                <a:effectLst/>
                <a:latin typeface="Times New Roman" panose="02020603050405020304" pitchFamily="18" charset="0"/>
                <a:ea typeface="Calibri" panose="020F0502020204030204" pitchFamily="34" charset="0"/>
                <a:cs typeface="Times New Roman" panose="02020603050405020304" pitchFamily="18" charset="0"/>
              </a:rPr>
              <a:t>turing</a:t>
            </a: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 machine can move only in one direction. It can accept the only regular language. It has the same power as finite automata but less powerful than push down automata.</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200" b="1" dirty="0">
                <a:effectLst/>
                <a:latin typeface="Times New Roman" panose="02020603050405020304" pitchFamily="18" charset="0"/>
                <a:ea typeface="Calibri" panose="020F0502020204030204" pitchFamily="34" charset="0"/>
                <a:cs typeface="Times New Roman" panose="02020603050405020304" pitchFamily="18" charset="0"/>
              </a:rPr>
              <a:t>4. Read Only Turing Machine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It is equivalent to finite automata. It contains a read head only which doesn’t have written capability. It accepts only regular languages.</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200" b="1" dirty="0">
                <a:effectLst/>
                <a:latin typeface="Times New Roman" panose="02020603050405020304" pitchFamily="18" charset="0"/>
                <a:ea typeface="Calibri" panose="020F0502020204030204" pitchFamily="34" charset="0"/>
                <a:cs typeface="Times New Roman" panose="02020603050405020304" pitchFamily="18" charset="0"/>
              </a:rPr>
              <a:t>5. Read Only-Unidirectional Turing Machine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It is similar to finite automata. It contains a read-only head and can move only in one direction. It accepts a regular language.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8983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Multi-Stack Turing Machine</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17</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136436" y="987701"/>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677B40F-32AE-8C37-0BD2-FAE963835AD7}"/>
              </a:ext>
            </a:extLst>
          </p:cNvPr>
          <p:cNvSpPr txBox="1"/>
          <p:nvPr/>
        </p:nvSpPr>
        <p:spPr>
          <a:xfrm>
            <a:off x="201349" y="1137609"/>
            <a:ext cx="8654740" cy="2817438"/>
          </a:xfrm>
          <a:prstGeom prst="rect">
            <a:avLst/>
          </a:prstGeom>
          <a:noFill/>
        </p:spPr>
        <p:txBody>
          <a:bodyPr wrap="square">
            <a:spAutoFit/>
          </a:bodyPr>
          <a:lstStyle/>
          <a:p>
            <a:pPr algn="just">
              <a:lnSpc>
                <a:spcPct val="107000"/>
              </a:lnSpc>
              <a:spcAft>
                <a:spcPts val="800"/>
              </a:spcAft>
              <a:tabLst>
                <a:tab pos="4660900" algn="l"/>
              </a:tabLst>
            </a:pPr>
            <a:r>
              <a:rPr lang="en-I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 deterministic two-stack machine is a deterministic TM with a read only input and two storage tapes. If a head moves left on either tape, a blank is printed on that tape.</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660900" algn="l"/>
              </a:tabLst>
            </a:pPr>
            <a:r>
              <a:rPr lang="en-IN"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symbols to the left of the head of the TM being simulated can be stored on the stack,  while the symbols on the right of the head can be placed on the other stack. </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667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Multi-Stack Turing Machine</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18</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136436" y="987701"/>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7687077A-23BD-C67C-0A3C-1EF2F9F98A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340768"/>
            <a:ext cx="6408712" cy="4104456"/>
          </a:xfrm>
          <a:prstGeom prst="rect">
            <a:avLst/>
          </a:prstGeom>
          <a:noFill/>
          <a:ln>
            <a:noFill/>
          </a:ln>
        </p:spPr>
      </p:pic>
    </p:spTree>
    <p:extLst>
      <p:ext uri="{BB962C8B-B14F-4D97-AF65-F5344CB8AC3E}">
        <p14:creationId xmlns:p14="http://schemas.microsoft.com/office/powerpoint/2010/main" val="20082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Multi-Stack Turing Machine</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19</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136436" y="987701"/>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3C39B3B6-F412-DD8D-CE30-0FD3CE3AAA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1612" y="1137609"/>
            <a:ext cx="8434214" cy="5099703"/>
          </a:xfrm>
          <a:prstGeom prst="rect">
            <a:avLst/>
          </a:prstGeom>
          <a:noFill/>
          <a:ln>
            <a:noFill/>
          </a:ln>
        </p:spPr>
      </p:pic>
    </p:spTree>
    <p:extLst>
      <p:ext uri="{BB962C8B-B14F-4D97-AF65-F5344CB8AC3E}">
        <p14:creationId xmlns:p14="http://schemas.microsoft.com/office/powerpoint/2010/main" val="319747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892071" cy="5231560"/>
          </a:xfrm>
          <a:prstGeom prst="rect">
            <a:avLst/>
          </a:prstGeom>
          <a:noFill/>
          <a:ln>
            <a:solidFill>
              <a:schemeClr val="tx1"/>
            </a:solidFill>
          </a:ln>
        </p:spPr>
        <p:txBody>
          <a:bodyPr wrap="square">
            <a:spAutoFit/>
          </a:bodyPr>
          <a:lstStyle/>
          <a:p>
            <a:pPr algn="just">
              <a:lnSpc>
                <a:spcPct val="107000"/>
              </a:lnSpc>
              <a:spcAft>
                <a:spcPts val="800"/>
              </a:spcAft>
            </a:pPr>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What is a Turing Machine?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Times New Roman" panose="02020603050405020304" pitchFamily="18" charset="0"/>
              </a:rPr>
              <a:t>A </a:t>
            </a:r>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Turing Machine </a:t>
            </a:r>
            <a:r>
              <a:rPr lang="en-IN" sz="2800" dirty="0">
                <a:effectLst/>
                <a:latin typeface="Times New Roman" panose="02020603050405020304" pitchFamily="18" charset="0"/>
                <a:ea typeface="Calibri" panose="020F0502020204030204" pitchFamily="34" charset="0"/>
                <a:cs typeface="Times New Roman" panose="02020603050405020304" pitchFamily="18" charset="0"/>
              </a:rPr>
              <a:t>as a machine with a finite number of control states and an infinite tape.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Times New Roman" panose="02020603050405020304" pitchFamily="18" charset="0"/>
              </a:rPr>
              <a:t>The tape is divided into cells, each of which can hold one symbol.  The input of the machine is a string w = w1 w2 . . . </a:t>
            </a:r>
            <a:r>
              <a:rPr lang="en-IN" sz="2800" dirty="0" err="1">
                <a:effectLst/>
                <a:latin typeface="Times New Roman" panose="02020603050405020304" pitchFamily="18" charset="0"/>
                <a:ea typeface="Calibri" panose="020F0502020204030204" pitchFamily="34" charset="0"/>
                <a:cs typeface="Times New Roman" panose="02020603050405020304" pitchFamily="18" charset="0"/>
              </a:rPr>
              <a:t>wn</a:t>
            </a:r>
            <a:r>
              <a:rPr lang="en-IN" sz="2800" dirty="0">
                <a:effectLst/>
                <a:latin typeface="Times New Roman" panose="02020603050405020304" pitchFamily="18" charset="0"/>
                <a:ea typeface="Calibri" panose="020F0502020204030204" pitchFamily="34" charset="0"/>
                <a:cs typeface="Times New Roman" panose="02020603050405020304" pitchFamily="18" charset="0"/>
              </a:rPr>
              <a:t> initially written on the leftmost portion of the tape, followed by an infinite sequence of blanks B.</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651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COUNTER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20</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9A7A4D1D-414A-057C-45AB-9B3C1464AA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326" y="962472"/>
            <a:ext cx="8425458" cy="5415712"/>
          </a:xfrm>
          <a:prstGeom prst="rect">
            <a:avLst/>
          </a:prstGeom>
          <a:noFill/>
          <a:ln>
            <a:noFill/>
          </a:ln>
        </p:spPr>
      </p:pic>
    </p:spTree>
    <p:extLst>
      <p:ext uri="{BB962C8B-B14F-4D97-AF65-F5344CB8AC3E}">
        <p14:creationId xmlns:p14="http://schemas.microsoft.com/office/powerpoint/2010/main" val="1358206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Universal 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21</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677B40F-32AE-8C37-0BD2-FAE963835AD7}"/>
              </a:ext>
            </a:extLst>
          </p:cNvPr>
          <p:cNvSpPr txBox="1"/>
          <p:nvPr/>
        </p:nvSpPr>
        <p:spPr>
          <a:xfrm>
            <a:off x="266263" y="1412776"/>
            <a:ext cx="8654740" cy="3939155"/>
          </a:xfrm>
          <a:prstGeom prst="rect">
            <a:avLst/>
          </a:prstGeom>
          <a:noFill/>
        </p:spPr>
        <p:txBody>
          <a:bodyPr wrap="square">
            <a:spAutoFit/>
          </a:bodyPr>
          <a:lstStyle/>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Universal Turing Machine can be considered as a subset of all the Turing machines, it can match or surpass other Turing machines including itself. </a:t>
            </a: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Universal Turing Machine is like a single Turing Machine that has a solution to all problems that is computable. </a:t>
            </a:r>
          </a:p>
          <a:p>
            <a:pPr>
              <a:lnSpc>
                <a:spcPct val="107000"/>
              </a:lnSpc>
              <a:spcAft>
                <a:spcPts val="800"/>
              </a:spcAft>
              <a:tabLst>
                <a:tab pos="4660900" algn="l"/>
              </a:tabLs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 contains a Turning Machine description as input along with an input string, runs the Turning Machine on the input and returns a result.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594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Church’s Thesis</a:t>
            </a:r>
            <a:endParaRPr lang="en-IN"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22</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136436" y="1463946"/>
            <a:ext cx="8784567" cy="5016758"/>
          </a:xfrm>
          <a:prstGeom prst="rect">
            <a:avLst/>
          </a:prstGeom>
          <a:noFill/>
          <a:ln>
            <a:solidFill>
              <a:schemeClr val="tx1"/>
            </a:solidFill>
          </a:ln>
        </p:spPr>
        <p:txBody>
          <a:bodyPr wrap="square">
            <a:spAutoFit/>
          </a:bodyPr>
          <a:lstStyle/>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677B40F-32AE-8C37-0BD2-FAE963835AD7}"/>
              </a:ext>
            </a:extLst>
          </p:cNvPr>
          <p:cNvSpPr txBox="1"/>
          <p:nvPr/>
        </p:nvSpPr>
        <p:spPr>
          <a:xfrm>
            <a:off x="266263" y="1412776"/>
            <a:ext cx="8654740" cy="5519844"/>
          </a:xfrm>
          <a:prstGeom prst="rect">
            <a:avLst/>
          </a:prstGeom>
          <a:noFill/>
        </p:spPr>
        <p:txBody>
          <a:bodyPr wrap="square">
            <a:spAutoFit/>
          </a:bodyPr>
          <a:lstStyle/>
          <a:p>
            <a:pPr marL="342900" lvl="0" indent="-342900">
              <a:lnSpc>
                <a:spcPct val="107000"/>
              </a:lnSpc>
              <a:buFont typeface="Symbol" panose="05050102010706020507" pitchFamily="18" charset="2"/>
              <a:buChar char=""/>
              <a:tabLst>
                <a:tab pos="4660900" algn="l"/>
              </a:tabLs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problem can be solved by an algorithm </a:t>
            </a:r>
            <a:r>
              <a:rPr lang="en-IN"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iff</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it can be solved by a Turing machine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tabLst>
                <a:tab pos="4660900" algn="l"/>
              </a:tabLs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All algorithmically solvable problems can be solved by a Turing Machine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660900" algn="l"/>
              </a:tabLs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The Church–Turing thesis (formerly commonly known simply as Church’s thesis) says that any real-world computation can be translated into an equivalent computation involving a TM</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660900" algn="l"/>
              </a:tabLs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The Church–Turing thesis can be applied to any kind of computations, those involving cellular automata, combinators, register machines and substitution systems. It is also applicable to other kinds of computations found in theoretical computer science, such as quantum computing and probabilistic computing.</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889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23</a:t>
            </a:fld>
            <a:endParaRPr lang="en-US" dirty="0"/>
          </a:p>
        </p:txBody>
      </p:sp>
      <p:pic>
        <p:nvPicPr>
          <p:cNvPr id="8" name="Picture 7">
            <a:extLst>
              <a:ext uri="{FF2B5EF4-FFF2-40B4-BE49-F238E27FC236}">
                <a16:creationId xmlns:a16="http://schemas.microsoft.com/office/drawing/2014/main" id="{218F8492-8164-5E18-150F-D724670C86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406413"/>
          </a:xfrm>
          <a:prstGeom prst="rect">
            <a:avLst/>
          </a:prstGeom>
          <a:noFill/>
          <a:ln>
            <a:noFill/>
          </a:ln>
        </p:spPr>
      </p:pic>
    </p:spTree>
    <p:extLst>
      <p:ext uri="{BB962C8B-B14F-4D97-AF65-F5344CB8AC3E}">
        <p14:creationId xmlns:p14="http://schemas.microsoft.com/office/powerpoint/2010/main" val="382896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81215" y="25683"/>
            <a:ext cx="7884973" cy="879711"/>
          </a:xfrm>
        </p:spPr>
        <p:txBody>
          <a:bodyPr>
            <a:normAutofit fontScale="90000"/>
          </a:bodyPr>
          <a:lstStyle/>
          <a:p>
            <a:pPr algn="ctr">
              <a:lnSpc>
                <a:spcPct val="107000"/>
              </a:lnSpc>
              <a:spcAft>
                <a:spcPts val="800"/>
              </a:spcAft>
            </a:pPr>
            <a:r>
              <a:rPr lang="en-IN" sz="3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Recursive Language and Recursive Enumerable Language</a:t>
            </a:r>
            <a:endParaRPr lang="en-IN"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24</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93724" y="1112225"/>
            <a:ext cx="8784567" cy="3433184"/>
          </a:xfrm>
          <a:prstGeom prst="rect">
            <a:avLst/>
          </a:prstGeom>
          <a:noFill/>
          <a:ln>
            <a:solidFill>
              <a:schemeClr val="tx1"/>
            </a:solidFill>
          </a:ln>
        </p:spPr>
        <p:txBody>
          <a:bodyPr wrap="square">
            <a:spAutoFit/>
          </a:bodyPr>
          <a:lstStyle/>
          <a:p>
            <a:pPr>
              <a:lnSpc>
                <a:spcPct val="107000"/>
              </a:lnSpc>
              <a:spcAft>
                <a:spcPts val="800"/>
              </a:spcAft>
              <a:tabLst>
                <a:tab pos="4660900" algn="l"/>
              </a:tabLst>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There are three possible outcomes of executing a TM over a given input.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4660900" algn="l"/>
              </a:tabLst>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The TM may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200"/>
              <a:buFont typeface="Times New Roman" panose="02020603050405020304" pitchFamily="18" charset="0"/>
              <a:buAutoNum type="arabicPeriod"/>
              <a:tabLst>
                <a:tab pos="4660900" algn="l"/>
              </a:tabLst>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halt and accept the input;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200"/>
              <a:buFont typeface="Times New Roman" panose="02020603050405020304" pitchFamily="18" charset="0"/>
              <a:buAutoNum type="arabicPeriod"/>
              <a:tabLst>
                <a:tab pos="4660900" algn="l"/>
              </a:tabLst>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halt and reject the input; or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200"/>
              <a:buFont typeface="Times New Roman" panose="02020603050405020304" pitchFamily="18" charset="0"/>
              <a:buAutoNum type="arabicPeriod"/>
              <a:tabLst>
                <a:tab pos="4660900" algn="l"/>
              </a:tabLst>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never halt.</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415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81215" y="25683"/>
            <a:ext cx="7884973" cy="879711"/>
          </a:xfrm>
        </p:spPr>
        <p:txBody>
          <a:bodyPr>
            <a:normAutofit fontScale="90000"/>
          </a:bodyPr>
          <a:lstStyle/>
          <a:p>
            <a:pPr algn="ctr">
              <a:lnSpc>
                <a:spcPct val="107000"/>
              </a:lnSpc>
              <a:spcAft>
                <a:spcPts val="800"/>
              </a:spcAft>
            </a:pPr>
            <a:r>
              <a:rPr lang="en-IN" sz="3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Recursive Language and Recursive Enumerable Language</a:t>
            </a:r>
            <a:endParaRPr lang="en-IN"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25</a:t>
            </a:fld>
            <a:endParaRPr lang="en-US" dirty="0"/>
          </a:p>
        </p:txBody>
      </p:sp>
      <p:pic>
        <p:nvPicPr>
          <p:cNvPr id="7" name="Picture 6">
            <a:extLst>
              <a:ext uri="{FF2B5EF4-FFF2-40B4-BE49-F238E27FC236}">
                <a16:creationId xmlns:a16="http://schemas.microsoft.com/office/drawing/2014/main" id="{6E2A85E9-9692-E315-8F55-3674E6E7BD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8471" y="1127618"/>
            <a:ext cx="8604313" cy="5234227"/>
          </a:xfrm>
          <a:prstGeom prst="rect">
            <a:avLst/>
          </a:prstGeom>
          <a:noFill/>
          <a:ln>
            <a:noFill/>
          </a:ln>
        </p:spPr>
      </p:pic>
    </p:spTree>
    <p:extLst>
      <p:ext uri="{BB962C8B-B14F-4D97-AF65-F5344CB8AC3E}">
        <p14:creationId xmlns:p14="http://schemas.microsoft.com/office/powerpoint/2010/main" val="2084231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3</a:t>
            </a:fld>
            <a:endParaRPr lang="en-US" dirty="0"/>
          </a:p>
        </p:txBody>
      </p:sp>
      <p:pic>
        <p:nvPicPr>
          <p:cNvPr id="7" name="Picture 6">
            <a:extLst>
              <a:ext uri="{FF2B5EF4-FFF2-40B4-BE49-F238E27FC236}">
                <a16:creationId xmlns:a16="http://schemas.microsoft.com/office/drawing/2014/main" id="{27AFC72F-8035-BF65-4C5A-6FEFD926E9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0432" y="1340768"/>
            <a:ext cx="6840760" cy="4464496"/>
          </a:xfrm>
          <a:prstGeom prst="rect">
            <a:avLst/>
          </a:prstGeom>
          <a:noFill/>
          <a:ln>
            <a:noFill/>
          </a:ln>
        </p:spPr>
      </p:pic>
    </p:spTree>
    <p:extLst>
      <p:ext uri="{BB962C8B-B14F-4D97-AF65-F5344CB8AC3E}">
        <p14:creationId xmlns:p14="http://schemas.microsoft.com/office/powerpoint/2010/main" val="3388813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4</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93725" y="973290"/>
            <a:ext cx="9050276" cy="5580374"/>
          </a:xfrm>
          <a:prstGeom prst="rect">
            <a:avLst/>
          </a:prstGeom>
          <a:noFill/>
          <a:ln>
            <a:solidFill>
              <a:schemeClr val="tx1"/>
            </a:solidFill>
          </a:ln>
        </p:spPr>
        <p:txBody>
          <a:bodyPr wrap="square">
            <a:spAutoFit/>
          </a:bodyPr>
          <a:lstStyle/>
          <a:p>
            <a:pPr algn="just">
              <a:lnSpc>
                <a:spcPct val="107000"/>
              </a:lnSpc>
              <a:spcAft>
                <a:spcPts val="800"/>
              </a:spcAft>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76ACC99-48DD-2D00-7A5A-0F5702520E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3166" y="1098925"/>
            <a:ext cx="8655878" cy="4570595"/>
          </a:xfrm>
          <a:prstGeom prst="rect">
            <a:avLst/>
          </a:prstGeom>
          <a:noFill/>
          <a:ln>
            <a:noFill/>
          </a:ln>
        </p:spPr>
      </p:pic>
    </p:spTree>
    <p:extLst>
      <p:ext uri="{BB962C8B-B14F-4D97-AF65-F5344CB8AC3E}">
        <p14:creationId xmlns:p14="http://schemas.microsoft.com/office/powerpoint/2010/main" val="173863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TURING MACHINE</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5</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4555606"/>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07000"/>
              </a:lnSpc>
              <a:spcAft>
                <a:spcPts val="800"/>
              </a:spcAft>
            </a:pPr>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δ(q</a:t>
            </a:r>
            <a:r>
              <a:rPr lang="en-IN"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 , a) = (</a:t>
            </a:r>
            <a:r>
              <a:rPr lang="en-IN" sz="2800" b="1" dirty="0" err="1">
                <a:effectLst/>
                <a:latin typeface="Times New Roman" panose="02020603050405020304" pitchFamily="18" charset="0"/>
                <a:ea typeface="Calibri" panose="020F0502020204030204" pitchFamily="34" charset="0"/>
                <a:cs typeface="Times New Roman" panose="02020603050405020304" pitchFamily="18" charset="0"/>
              </a:rPr>
              <a:t>q</a:t>
            </a:r>
            <a:r>
              <a:rPr lang="en-IN" sz="2800" b="1" baseline="-25000" dirty="0" err="1">
                <a:effectLst/>
                <a:latin typeface="Times New Roman" panose="02020603050405020304" pitchFamily="18" charset="0"/>
                <a:ea typeface="Calibri" panose="020F0502020204030204" pitchFamily="34" charset="0"/>
                <a:cs typeface="Times New Roman" panose="02020603050405020304" pitchFamily="18" charset="0"/>
              </a:rPr>
              <a:t>j</a:t>
            </a:r>
            <a:r>
              <a:rPr lang="en-IN" sz="2800" b="1" dirty="0">
                <a:effectLst/>
                <a:latin typeface="Times New Roman" panose="02020603050405020304" pitchFamily="18" charset="0"/>
                <a:ea typeface="Calibri" panose="020F0502020204030204" pitchFamily="34" charset="0"/>
                <a:cs typeface="Times New Roman" panose="02020603050405020304" pitchFamily="18" charset="0"/>
              </a:rPr>
              <a:t> , b, L or R) is made by a TM M:  </a:t>
            </a:r>
          </a:p>
          <a:p>
            <a:pPr indent="457200">
              <a:lnSpc>
                <a:spcPct val="107000"/>
              </a:lnSpc>
              <a:spcAft>
                <a:spcPts val="800"/>
              </a:spcAft>
            </a:pPr>
            <a:endParaRPr lang="en-IN" b="1" dirty="0">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TM writes b to the current tape cell, overwriting a.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The current state changes from q</a:t>
            </a:r>
            <a:r>
              <a:rPr lang="en-IN" sz="3200"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 to </a:t>
            </a:r>
            <a:r>
              <a:rPr lang="en-IN" sz="3200" dirty="0" err="1">
                <a:effectLst/>
                <a:latin typeface="Times New Roman" panose="02020603050405020304" pitchFamily="18" charset="0"/>
                <a:ea typeface="Calibri" panose="020F0502020204030204" pitchFamily="34" charset="0"/>
                <a:cs typeface="Times New Roman" panose="02020603050405020304" pitchFamily="18" charset="0"/>
              </a:rPr>
              <a:t>q</a:t>
            </a:r>
            <a:r>
              <a:rPr lang="en-IN" sz="3200" baseline="-25000" dirty="0" err="1">
                <a:effectLst/>
                <a:latin typeface="Times New Roman" panose="02020603050405020304" pitchFamily="18" charset="0"/>
                <a:ea typeface="Calibri" panose="020F0502020204030204" pitchFamily="34" charset="0"/>
                <a:cs typeface="Times New Roman" panose="02020603050405020304" pitchFamily="18" charset="0"/>
              </a:rPr>
              <a:t>j</a:t>
            </a: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 . </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LcPeriod"/>
            </a:pPr>
            <a:r>
              <a:rPr lang="en-IN" sz="3200" dirty="0">
                <a:effectLst/>
                <a:latin typeface="Times New Roman" panose="02020603050405020304" pitchFamily="18" charset="0"/>
                <a:ea typeface="Calibri" panose="020F0502020204030204" pitchFamily="34" charset="0"/>
                <a:cs typeface="Times New Roman" panose="02020603050405020304" pitchFamily="18" charset="0"/>
              </a:rPr>
              <a:t>The tape head moves to the left or right by one cell (L or R)</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1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INSTANTANEOUS DESCRIPTION OF TM</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6</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FED02E1-D7AF-DFDC-EA6E-39C2AD59F1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4799" y="1196752"/>
            <a:ext cx="8496535" cy="4183902"/>
          </a:xfrm>
          <a:prstGeom prst="rect">
            <a:avLst/>
          </a:prstGeom>
          <a:noFill/>
          <a:ln>
            <a:noFill/>
          </a:ln>
        </p:spPr>
      </p:pic>
    </p:spTree>
    <p:extLst>
      <p:ext uri="{BB962C8B-B14F-4D97-AF65-F5344CB8AC3E}">
        <p14:creationId xmlns:p14="http://schemas.microsoft.com/office/powerpoint/2010/main" val="3388137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INSTANTANEOUS DESCRIPTION OF TM</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7</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B82FBC34-2A44-9446-7A7F-32EF6F68FE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8103106" cy="4968552"/>
          </a:xfrm>
          <a:prstGeom prst="rect">
            <a:avLst/>
          </a:prstGeom>
          <a:noFill/>
          <a:ln>
            <a:noFill/>
          </a:ln>
        </p:spPr>
      </p:pic>
    </p:spTree>
    <p:extLst>
      <p:ext uri="{BB962C8B-B14F-4D97-AF65-F5344CB8AC3E}">
        <p14:creationId xmlns:p14="http://schemas.microsoft.com/office/powerpoint/2010/main" val="637638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INSTANTANEOUS DESCRIPTION OF TM</a:t>
            </a:r>
            <a:endPar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8</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39110BC2-F885-81B4-A225-2C29066305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65017" y="1556792"/>
            <a:ext cx="4097726" cy="1440160"/>
          </a:xfrm>
          <a:prstGeom prst="rect">
            <a:avLst/>
          </a:prstGeom>
          <a:noFill/>
          <a:ln>
            <a:noFill/>
          </a:ln>
        </p:spPr>
      </p:pic>
      <p:sp>
        <p:nvSpPr>
          <p:cNvPr id="12" name="TextBox 11">
            <a:extLst>
              <a:ext uri="{FF2B5EF4-FFF2-40B4-BE49-F238E27FC236}">
                <a16:creationId xmlns:a16="http://schemas.microsoft.com/office/drawing/2014/main" id="{621D50F4-8712-CA5C-B71D-4D649431FDCA}"/>
              </a:ext>
            </a:extLst>
          </p:cNvPr>
          <p:cNvSpPr txBox="1"/>
          <p:nvPr/>
        </p:nvSpPr>
        <p:spPr>
          <a:xfrm>
            <a:off x="599446" y="3761163"/>
            <a:ext cx="8171224" cy="954107"/>
          </a:xfrm>
          <a:prstGeom prst="rect">
            <a:avLst/>
          </a:prstGeom>
          <a:noFill/>
        </p:spPr>
        <p:txBody>
          <a:bodyPr wrap="square">
            <a:spAutoFit/>
          </a:bodyPr>
          <a:lstStyle/>
          <a:p>
            <a:r>
              <a:rPr lang="en-IN" sz="2800" dirty="0">
                <a:solidFill>
                  <a:srgbClr val="000000"/>
                </a:solidFill>
                <a:effectLst/>
                <a:latin typeface="Times New Roman" panose="02020603050405020304" pitchFamily="18" charset="0"/>
                <a:ea typeface="Times New Roman" panose="02020603050405020304" pitchFamily="18" charset="0"/>
              </a:rPr>
              <a:t>indicates that when the machine is in state q0 and reads an a, it writes b, moves left, and enters state h.</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4348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93724" y="81149"/>
            <a:ext cx="7884973" cy="684312"/>
          </a:xfrm>
        </p:spPr>
        <p:txBody>
          <a:bodyPr>
            <a:normAutofit/>
          </a:bodyPr>
          <a:lstStyle/>
          <a:p>
            <a:pPr algn="ctr">
              <a:lnSpc>
                <a:spcPct val="107000"/>
              </a:lnSpc>
              <a:spcAft>
                <a:spcPts val="800"/>
              </a:spcAft>
            </a:pPr>
            <a:r>
              <a:rPr lang="en-IN"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LANGUAGE OF A TURING MACHINE</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93724" y="6625655"/>
            <a:ext cx="7893496" cy="162014"/>
          </a:xfrm>
        </p:spPr>
        <p:txBody>
          <a:bodyPr/>
          <a:lstStyle/>
          <a:p>
            <a:pPr>
              <a:defRPr/>
            </a:pPr>
            <a:r>
              <a:rPr lang="en-US" dirty="0"/>
              <a:t>Prepared By : Dr K RAJENDRA PRASAD, ASSOCIATE PROFESSOR, DEPT. OF CSE , RGMCET (Autonomous), NANDYAL</a:t>
            </a:r>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9</a:t>
            </a:fld>
            <a:endParaRPr lang="en-US" dirty="0"/>
          </a:p>
        </p:txBody>
      </p:sp>
      <p:sp>
        <p:nvSpPr>
          <p:cNvPr id="11" name="TextBox 10">
            <a:extLst>
              <a:ext uri="{FF2B5EF4-FFF2-40B4-BE49-F238E27FC236}">
                <a16:creationId xmlns:a16="http://schemas.microsoft.com/office/drawing/2014/main" id="{45027EBD-CE9A-404B-8549-DE7D056BE378}"/>
              </a:ext>
            </a:extLst>
          </p:cNvPr>
          <p:cNvSpPr txBox="1"/>
          <p:nvPr/>
        </p:nvSpPr>
        <p:spPr>
          <a:xfrm>
            <a:off x="251929" y="973290"/>
            <a:ext cx="8784567" cy="5415713"/>
          </a:xfrm>
          <a:prstGeom prst="rect">
            <a:avLst/>
          </a:prstGeom>
          <a:noFill/>
          <a:ln>
            <a:solidFill>
              <a:schemeClr val="tx1"/>
            </a:solidFill>
          </a:ln>
        </p:spPr>
        <p:txBody>
          <a:bodyPr wrap="square">
            <a:spAutoFit/>
          </a:bodyPr>
          <a:lstStyle/>
          <a:p>
            <a:pPr indent="457200">
              <a:lnSpc>
                <a:spcPct val="107000"/>
              </a:lnSpc>
              <a:spcAft>
                <a:spcPts val="800"/>
              </a:spcAft>
            </a:pPr>
            <a:endParaRPr lang="en-IN"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dirty="0">
              <a:solidFill>
                <a:srgbClr val="273239"/>
              </a:solidFill>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a:p>
            <a:pPr algn="just" fontAlgn="base"/>
            <a:endParaRPr lang="en-US" sz="3200" b="0" i="0" dirty="0">
              <a:solidFill>
                <a:srgbClr val="273239"/>
              </a:solidFill>
              <a:effectLst/>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BAEF477-52A0-0228-C124-9D4C76136D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340768"/>
            <a:ext cx="8352519" cy="2926432"/>
          </a:xfrm>
          <a:prstGeom prst="rect">
            <a:avLst/>
          </a:prstGeom>
          <a:noFill/>
          <a:ln>
            <a:noFill/>
          </a:ln>
        </p:spPr>
      </p:pic>
    </p:spTree>
    <p:extLst>
      <p:ext uri="{BB962C8B-B14F-4D97-AF65-F5344CB8AC3E}">
        <p14:creationId xmlns:p14="http://schemas.microsoft.com/office/powerpoint/2010/main" val="1536687985"/>
      </p:ext>
    </p:extLst>
  </p:cSld>
  <p:clrMapOvr>
    <a:masterClrMapping/>
  </p:clrMapOvr>
</p:sld>
</file>

<file path=ppt/theme/theme1.xml><?xml version="1.0" encoding="utf-8"?>
<a:theme xmlns:a="http://schemas.openxmlformats.org/drawingml/2006/main" name="Technic">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1724</TotalTime>
  <Words>1460</Words>
  <Application>Microsoft Office PowerPoint</Application>
  <PresentationFormat>On-screen Show (4:3)</PresentationFormat>
  <Paragraphs>286</Paragraphs>
  <Slides>25</Slides>
  <Notes>0</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7" baseType="lpstr">
      <vt:lpstr>Arial</vt:lpstr>
      <vt:lpstr>Berlin Sans FB</vt:lpstr>
      <vt:lpstr>Brush Script MT</vt:lpstr>
      <vt:lpstr>Calibri</vt:lpstr>
      <vt:lpstr>Calibri Light</vt:lpstr>
      <vt:lpstr>Franklin Gothic Book</vt:lpstr>
      <vt:lpstr>Symbol</vt:lpstr>
      <vt:lpstr>Times New Roman</vt:lpstr>
      <vt:lpstr>Wingdings 2</vt:lpstr>
      <vt:lpstr>Technic</vt:lpstr>
      <vt:lpstr>Metropolitan</vt:lpstr>
      <vt:lpstr>Bitmap Image</vt:lpstr>
      <vt:lpstr>UNIT-6 </vt:lpstr>
      <vt:lpstr>TURING MACHINE</vt:lpstr>
      <vt:lpstr>TURING MACHINE</vt:lpstr>
      <vt:lpstr>TURING MACHINE</vt:lpstr>
      <vt:lpstr>TURING MACHINE</vt:lpstr>
      <vt:lpstr>INSTANTANEOUS DESCRIPTION OF TM</vt:lpstr>
      <vt:lpstr>INSTANTANEOUS DESCRIPTION OF TM</vt:lpstr>
      <vt:lpstr>INSTANTANEOUS DESCRIPTION OF TM</vt:lpstr>
      <vt:lpstr>THE LANGUAGE OF A TURING MACHINE</vt:lpstr>
      <vt:lpstr>TURING MACHINE PROBLEMS</vt:lpstr>
      <vt:lpstr>TURING MACHINE PROBLEMS</vt:lpstr>
      <vt:lpstr>MULTI TAPE TURING MACHINE</vt:lpstr>
      <vt:lpstr>MULTI TAPE TURING MACHINE</vt:lpstr>
      <vt:lpstr>MULTI TAPE TURING MACHINE</vt:lpstr>
      <vt:lpstr>RESTRICTED TURING MACHINES</vt:lpstr>
      <vt:lpstr>RESTRICTED TURING MACHINE</vt:lpstr>
      <vt:lpstr>Multi-Stack Turing Machine</vt:lpstr>
      <vt:lpstr>Multi-Stack Turing Machine</vt:lpstr>
      <vt:lpstr>Multi-Stack Turing Machine</vt:lpstr>
      <vt:lpstr>COUNTER MACHINE</vt:lpstr>
      <vt:lpstr>Universal Turing Machine</vt:lpstr>
      <vt:lpstr>Church’s Thesis</vt:lpstr>
      <vt:lpstr>PowerPoint Presentation</vt:lpstr>
      <vt:lpstr>Recursive Language and Recursive Enumerable Language</vt:lpstr>
      <vt:lpstr>Recursive Language and Recursive Enumerable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Sirisha</dc:creator>
  <cp:lastModifiedBy>rajendra prasad</cp:lastModifiedBy>
  <cp:revision>223</cp:revision>
  <dcterms:created xsi:type="dcterms:W3CDTF">2019-07-11T08:42:48Z</dcterms:created>
  <dcterms:modified xsi:type="dcterms:W3CDTF">2022-06-17T16:16:31Z</dcterms:modified>
</cp:coreProperties>
</file>